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62" r:id="rId3"/>
    <p:sldId id="257" r:id="rId4"/>
    <p:sldId id="258" r:id="rId5"/>
    <p:sldId id="259" r:id="rId6"/>
    <p:sldId id="265" r:id="rId7"/>
    <p:sldId id="260" r:id="rId8"/>
    <p:sldId id="261" r:id="rId9"/>
    <p:sldId id="269" r:id="rId10"/>
    <p:sldId id="263" r:id="rId11"/>
    <p:sldId id="268" r:id="rId12"/>
    <p:sldId id="264" r:id="rId13"/>
    <p:sldId id="266" r:id="rId14"/>
    <p:sldId id="267" r:id="rId15"/>
  </p:sldIdLst>
  <p:sldSz cx="9144000" cy="6858000" type="screen4x3"/>
  <p:notesSz cx="7077075" cy="93853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19" autoAdjust="0"/>
    <p:restoredTop sz="94615" autoAdjust="0"/>
  </p:normalViewPr>
  <p:slideViewPr>
    <p:cSldViewPr>
      <p:cViewPr>
        <p:scale>
          <a:sx n="66" d="100"/>
          <a:sy n="66" d="100"/>
        </p:scale>
        <p:origin x="-1746" y="-83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00E4B34B-3D82-4692-88BE-04562AC96395}" type="datetimeFigureOut">
              <a:rPr lang="en-US" smtClean="0"/>
              <a:pPr/>
              <a:t>6/8/2011</a:t>
            </a:fld>
            <a:endParaRPr lang="en-US"/>
          </a:p>
        </p:txBody>
      </p:sp>
      <p:sp>
        <p:nvSpPr>
          <p:cNvPr id="16" name="Slide Number Placeholder 15"/>
          <p:cNvSpPr>
            <a:spLocks noGrp="1"/>
          </p:cNvSpPr>
          <p:nvPr>
            <p:ph type="sldNum" sz="quarter" idx="11"/>
          </p:nvPr>
        </p:nvSpPr>
        <p:spPr/>
        <p:txBody>
          <a:bodyPr/>
          <a:lstStyle/>
          <a:p>
            <a:fld id="{E9FED879-E8C0-4F86-8627-C0B57639F562}"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0E4B34B-3D82-4692-88BE-04562AC96395}" type="datetimeFigureOut">
              <a:rPr lang="en-US" smtClean="0"/>
              <a:pPr/>
              <a:t>6/8/2011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FED879-E8C0-4F86-8627-C0B57639F56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0E4B34B-3D82-4692-88BE-04562AC96395}" type="datetimeFigureOut">
              <a:rPr lang="en-US" smtClean="0"/>
              <a:pPr/>
              <a:t>6/8/2011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FED879-E8C0-4F86-8627-C0B57639F56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00E4B34B-3D82-4692-88BE-04562AC96395}" type="datetimeFigureOut">
              <a:rPr lang="en-US" smtClean="0"/>
              <a:pPr/>
              <a:t>6/8/2011</a:t>
            </a:fld>
            <a:endParaRPr lang="en-US"/>
          </a:p>
        </p:txBody>
      </p:sp>
      <p:sp>
        <p:nvSpPr>
          <p:cNvPr id="15" name="Slide Number Placeholder 14"/>
          <p:cNvSpPr>
            <a:spLocks noGrp="1"/>
          </p:cNvSpPr>
          <p:nvPr>
            <p:ph type="sldNum" sz="quarter" idx="15"/>
          </p:nvPr>
        </p:nvSpPr>
        <p:spPr/>
        <p:txBody>
          <a:bodyPr/>
          <a:lstStyle>
            <a:lvl1pPr algn="ctr">
              <a:defRPr/>
            </a:lvl1pPr>
          </a:lstStyle>
          <a:p>
            <a:fld id="{E9FED879-E8C0-4F86-8627-C0B57639F562}"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0E4B34B-3D82-4692-88BE-04562AC96395}" type="datetimeFigureOut">
              <a:rPr lang="en-US" smtClean="0"/>
              <a:pPr/>
              <a:t>6/8/2011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FED879-E8C0-4F86-8627-C0B57639F562}"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0E4B34B-3D82-4692-88BE-04562AC96395}" type="datetimeFigureOut">
              <a:rPr lang="en-US" smtClean="0"/>
              <a:pPr/>
              <a:t>6/8/2011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FED879-E8C0-4F86-8627-C0B57639F562}"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E9FED879-E8C0-4F86-8627-C0B57639F562}"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00E4B34B-3D82-4692-88BE-04562AC96395}" type="datetimeFigureOut">
              <a:rPr lang="en-US" smtClean="0"/>
              <a:pPr/>
              <a:t>6/8/2011</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0E4B34B-3D82-4692-88BE-04562AC96395}" type="datetimeFigureOut">
              <a:rPr lang="en-US" smtClean="0"/>
              <a:pPr/>
              <a:t>6/8/2011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FED879-E8C0-4F86-8627-C0B57639F562}"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E4B34B-3D82-4692-88BE-04562AC96395}" type="datetimeFigureOut">
              <a:rPr lang="en-US" smtClean="0"/>
              <a:pPr/>
              <a:t>6/8/2011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9FED879-E8C0-4F86-8627-C0B57639F56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00E4B34B-3D82-4692-88BE-04562AC96395}" type="datetimeFigureOut">
              <a:rPr lang="en-US" smtClean="0"/>
              <a:pPr/>
              <a:t>6/8/2011</a:t>
            </a:fld>
            <a:endParaRPr lang="en-US"/>
          </a:p>
        </p:txBody>
      </p:sp>
      <p:sp>
        <p:nvSpPr>
          <p:cNvPr id="9" name="Slide Number Placeholder 8"/>
          <p:cNvSpPr>
            <a:spLocks noGrp="1"/>
          </p:cNvSpPr>
          <p:nvPr>
            <p:ph type="sldNum" sz="quarter" idx="15"/>
          </p:nvPr>
        </p:nvSpPr>
        <p:spPr/>
        <p:txBody>
          <a:bodyPr/>
          <a:lstStyle/>
          <a:p>
            <a:fld id="{E9FED879-E8C0-4F86-8627-C0B57639F562}"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00E4B34B-3D82-4692-88BE-04562AC96395}" type="datetimeFigureOut">
              <a:rPr lang="en-US" smtClean="0"/>
              <a:pPr/>
              <a:t>6/8/2011</a:t>
            </a:fld>
            <a:endParaRPr lang="en-US"/>
          </a:p>
        </p:txBody>
      </p:sp>
      <p:sp>
        <p:nvSpPr>
          <p:cNvPr id="9" name="Slide Number Placeholder 8"/>
          <p:cNvSpPr>
            <a:spLocks noGrp="1"/>
          </p:cNvSpPr>
          <p:nvPr>
            <p:ph type="sldNum" sz="quarter" idx="11"/>
          </p:nvPr>
        </p:nvSpPr>
        <p:spPr/>
        <p:txBody>
          <a:bodyPr/>
          <a:lstStyle/>
          <a:p>
            <a:fld id="{E9FED879-E8C0-4F86-8627-C0B57639F562}"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00E4B34B-3D82-4692-88BE-04562AC96395}" type="datetimeFigureOut">
              <a:rPr lang="en-US" smtClean="0"/>
              <a:pPr/>
              <a:t>6/8/2011</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E9FED879-E8C0-4F86-8627-C0B57639F562}"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pbs.org/wgbh/americanexperience/films/assassination/player"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bing.com/images/search?q=union+&amp;+confederate+flags&amp;view=detail&amp;id=44C38744EB38EA0889F0753C3F3A8AD97F0FCCB4&amp;first=0&amp;FORM=IDFRIR"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en.wikipedia.org/wiki/File:Aerial_view_of_Lincoln_Memorial_-_east_side_EDIT.jpeg" TargetMode="Externa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en.wikipedia.org/wiki/File:Lincoln_second.jp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bing.com/images/search?q=capturing+of+john+wilkes+booth&amp;view=detail&amp;id=8D1AF4F67D4B33E8A5B1C3C264DF62DE41669CFF&amp;first=0&amp;FORM=IDFRIR" TargetMode="Externa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0600" y="4419600"/>
            <a:ext cx="6400800" cy="1828800"/>
          </a:xfrm>
        </p:spPr>
        <p:txBody>
          <a:bodyPr>
            <a:normAutofit/>
          </a:bodyPr>
          <a:lstStyle/>
          <a:p>
            <a:r>
              <a:rPr lang="en-US" sz="4400" dirty="0" smtClean="0">
                <a:solidFill>
                  <a:schemeClr val="bg1"/>
                </a:solidFill>
                <a:latin typeface="+mj-lt"/>
              </a:rPr>
              <a:t>By: Tyler Breon</a:t>
            </a:r>
            <a:endParaRPr lang="en-US" sz="4400" dirty="0">
              <a:solidFill>
                <a:schemeClr val="bg1"/>
              </a:solidFill>
              <a:latin typeface="+mj-lt"/>
            </a:endParaRPr>
          </a:p>
        </p:txBody>
      </p:sp>
      <p:sp>
        <p:nvSpPr>
          <p:cNvPr id="2" name="Title 1"/>
          <p:cNvSpPr>
            <a:spLocks noGrp="1"/>
          </p:cNvSpPr>
          <p:nvPr>
            <p:ph type="ctrTitle"/>
          </p:nvPr>
        </p:nvSpPr>
        <p:spPr>
          <a:xfrm>
            <a:off x="-533400" y="2667000"/>
            <a:ext cx="10210800" cy="1828800"/>
          </a:xfrm>
        </p:spPr>
        <p:txBody>
          <a:bodyPr>
            <a:normAutofit/>
          </a:bodyPr>
          <a:lstStyle/>
          <a:p>
            <a:r>
              <a:rPr lang="en-US" sz="4400" b="0" spc="50" dirty="0" smtClean="0">
                <a:ln w="13500">
                  <a:solidFill>
                    <a:srgbClr val="FF0000">
                      <a:alpha val="6500"/>
                    </a:srgbClr>
                  </a:solidFill>
                  <a:prstDash val="solid"/>
                </a:ln>
                <a:solidFill>
                  <a:schemeClr val="bg2">
                    <a:lumMod val="50000"/>
                  </a:schemeClr>
                </a:solidFill>
                <a:effectLst/>
              </a:rPr>
              <a:t>Assass</a:t>
            </a:r>
            <a:r>
              <a:rPr lang="en-US" sz="4400" b="0" spc="50" dirty="0" smtClean="0">
                <a:ln w="13500">
                  <a:solidFill>
                    <a:srgbClr val="FF0000">
                      <a:alpha val="6500"/>
                    </a:srgbClr>
                  </a:solidFill>
                  <a:prstDash val="solid"/>
                </a:ln>
                <a:solidFill>
                  <a:schemeClr val="bg2">
                    <a:lumMod val="50000"/>
                  </a:schemeClr>
                </a:solidFill>
                <a:effectLst>
                  <a:innerShdw blurRad="50900" dist="38500" dir="13500000">
                    <a:srgbClr val="000000">
                      <a:alpha val="60000"/>
                    </a:srgbClr>
                  </a:innerShdw>
                </a:effectLst>
              </a:rPr>
              <a:t>ination of Abraham Lincoln</a:t>
            </a:r>
            <a:endParaRPr lang="en-US" sz="4400" b="0" spc="50" dirty="0">
              <a:ln w="13500">
                <a:solidFill>
                  <a:srgbClr val="FF0000">
                    <a:alpha val="6500"/>
                  </a:srgbClr>
                </a:solidFill>
                <a:prstDash val="solid"/>
              </a:ln>
              <a:solidFill>
                <a:schemeClr val="bg2">
                  <a:lumMod val="50000"/>
                </a:schemeClr>
              </a:solidFill>
              <a:effectLst>
                <a:innerShdw blurRad="50900" dist="38500" dir="13500000">
                  <a:srgbClr val="000000">
                    <a:alpha val="60000"/>
                  </a:srgbClr>
                </a:innerShdw>
              </a:effectLst>
            </a:endParaRPr>
          </a:p>
        </p:txBody>
      </p:sp>
      <p:pic>
        <p:nvPicPr>
          <p:cNvPr id="5" name="Picture 4" descr="Assassination of Lincoln">
            <a:hlinkClick r:id="rId2"/>
          </p:cNvPr>
          <p:cNvPicPr/>
          <p:nvPr/>
        </p:nvPicPr>
        <p:blipFill>
          <a:blip r:embed="rId3" cstate="print"/>
          <a:srcRect/>
          <a:stretch>
            <a:fillRect/>
          </a:stretch>
        </p:blipFill>
        <p:spPr bwMode="auto">
          <a:xfrm>
            <a:off x="2209800" y="381000"/>
            <a:ext cx="4552950" cy="297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447800"/>
            <a:ext cx="5029200" cy="4953000"/>
          </a:xfrm>
        </p:spPr>
        <p:txBody>
          <a:bodyPr>
            <a:normAutofit fontScale="25000" lnSpcReduction="20000"/>
          </a:bodyPr>
          <a:lstStyle/>
          <a:p>
            <a:pPr>
              <a:buClr>
                <a:schemeClr val="tx1"/>
              </a:buClr>
            </a:pPr>
            <a:r>
              <a:rPr lang="en-US" sz="8000" dirty="0" smtClean="0"/>
              <a:t>Lincoln’s goal was to unite the nation with no hard feelings.</a:t>
            </a:r>
          </a:p>
          <a:p>
            <a:pPr>
              <a:buClr>
                <a:schemeClr val="tx1"/>
              </a:buClr>
            </a:pPr>
            <a:endParaRPr lang="en-US" sz="8000" dirty="0" smtClean="0"/>
          </a:p>
          <a:p>
            <a:pPr>
              <a:buClr>
                <a:schemeClr val="tx1"/>
              </a:buClr>
            </a:pPr>
            <a:r>
              <a:rPr lang="en-US" sz="8000" dirty="0" smtClean="0"/>
              <a:t>While Lincoln was President, he was able to control the Radical Republicans.   He proposed a plan for reconstruction in which the U.S government tried to rebuild the Southern society and governments.</a:t>
            </a:r>
          </a:p>
          <a:p>
            <a:pPr>
              <a:buClr>
                <a:schemeClr val="tx1"/>
              </a:buClr>
            </a:pPr>
            <a:endParaRPr lang="en-US" sz="8000" dirty="0" smtClean="0"/>
          </a:p>
          <a:p>
            <a:pPr>
              <a:buClr>
                <a:schemeClr val="tx1"/>
              </a:buClr>
            </a:pPr>
            <a:r>
              <a:rPr lang="en-US" sz="8000" dirty="0" smtClean="0"/>
              <a:t>However,  when Lincoln died, reconstruction died with  him.   President Johnson had no power and after his death Congress was controlled by the Radical Republicans.  They saw this as an opportunity to teach the South a lesson and punish them.            </a:t>
            </a:r>
          </a:p>
          <a:p>
            <a:pPr>
              <a:buClr>
                <a:schemeClr val="tx1"/>
              </a:buClr>
            </a:pPr>
            <a:endParaRPr lang="en-US" sz="9600" dirty="0" smtClean="0"/>
          </a:p>
          <a:p>
            <a:pPr>
              <a:buClr>
                <a:schemeClr val="tx1"/>
              </a:buClr>
              <a:buNone/>
            </a:pPr>
            <a:r>
              <a:rPr lang="en-US" dirty="0" smtClean="0"/>
              <a:t/>
            </a:r>
            <a:br>
              <a:rPr lang="en-US" dirty="0" smtClean="0"/>
            </a:br>
            <a:r>
              <a:rPr lang="en-US" dirty="0" smtClean="0"/>
              <a:t/>
            </a:r>
            <a:br>
              <a:rPr lang="en-US" dirty="0" smtClean="0"/>
            </a:br>
            <a:endParaRPr lang="en-US" dirty="0"/>
          </a:p>
        </p:txBody>
      </p:sp>
      <p:sp>
        <p:nvSpPr>
          <p:cNvPr id="2" name="Title 1"/>
          <p:cNvSpPr>
            <a:spLocks noGrp="1"/>
          </p:cNvSpPr>
          <p:nvPr>
            <p:ph type="title"/>
          </p:nvPr>
        </p:nvSpPr>
        <p:spPr>
          <a:xfrm>
            <a:off x="533400" y="609600"/>
            <a:ext cx="4114800" cy="838200"/>
          </a:xfrm>
        </p:spPr>
        <p:txBody>
          <a:bodyPr>
            <a:normAutofit fontScale="90000"/>
          </a:bodyPr>
          <a:lstStyle/>
          <a:p>
            <a:pPr algn="ctr"/>
            <a:r>
              <a:rPr lang="en-US" dirty="0" smtClean="0"/>
              <a:t>Affect on the Nation</a:t>
            </a:r>
            <a:endParaRPr lang="en-US" dirty="0"/>
          </a:p>
        </p:txBody>
      </p:sp>
      <p:pic>
        <p:nvPicPr>
          <p:cNvPr id="4" name="Picture 3" descr="http://ts1.mm.bing.net/images/thumbnail.aspx?q=895999546144&amp;id=bfdce891945fcaeea24216a96221fde2&amp;url=http%3a%2f%2fwww.masonicsourcebook.com%2fcivil_war_soldiers-union_confederate_2.gif">
            <a:hlinkClick r:id="rId2"/>
          </p:cNvPr>
          <p:cNvPicPr/>
          <p:nvPr/>
        </p:nvPicPr>
        <p:blipFill>
          <a:blip r:embed="rId3" cstate="print"/>
          <a:srcRect/>
          <a:stretch>
            <a:fillRect/>
          </a:stretch>
        </p:blipFill>
        <p:spPr bwMode="auto">
          <a:xfrm>
            <a:off x="5257800" y="609600"/>
            <a:ext cx="3657600" cy="563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smap2.bmp (19178 bytes)"/>
          <p:cNvPicPr/>
          <p:nvPr/>
        </p:nvPicPr>
        <p:blipFill>
          <a:blip r:embed="rId2" cstate="print"/>
          <a:srcRect/>
          <a:stretch>
            <a:fillRect/>
          </a:stretch>
        </p:blipFill>
        <p:spPr bwMode="auto">
          <a:xfrm>
            <a:off x="609600" y="1219200"/>
            <a:ext cx="8153400" cy="4724399"/>
          </a:xfrm>
          <a:prstGeom prst="rect">
            <a:avLst/>
          </a:prstGeom>
          <a:noFill/>
          <a:ln w="9525">
            <a:noFill/>
            <a:miter lim="800000"/>
            <a:headEnd/>
            <a:tailEnd/>
          </a:ln>
        </p:spPr>
      </p:pic>
      <p:sp>
        <p:nvSpPr>
          <p:cNvPr id="5" name="TextBox 4"/>
          <p:cNvSpPr txBox="1"/>
          <p:nvPr/>
        </p:nvSpPr>
        <p:spPr>
          <a:xfrm>
            <a:off x="1905000" y="228601"/>
            <a:ext cx="5486400" cy="1200329"/>
          </a:xfrm>
          <a:prstGeom prst="rect">
            <a:avLst/>
          </a:prstGeom>
          <a:noFill/>
        </p:spPr>
        <p:txBody>
          <a:bodyPr wrap="square" rtlCol="0">
            <a:spAutoFit/>
          </a:bodyPr>
          <a:lstStyle/>
          <a:p>
            <a:pPr algn="ctr"/>
            <a:r>
              <a:rPr lang="en-US" sz="3600" dirty="0" smtClean="0"/>
              <a:t>United States in 1861 </a:t>
            </a:r>
            <a:br>
              <a:rPr lang="en-US" sz="3600" dirty="0" smtClean="0"/>
            </a:br>
            <a:endParaRPr lang="en-US" sz="3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Clr>
                <a:schemeClr val="tx1"/>
              </a:buClr>
            </a:pPr>
            <a:r>
              <a:rPr lang="en-US" dirty="0" smtClean="0"/>
              <a:t>The North lost their leader.   </a:t>
            </a:r>
          </a:p>
          <a:p>
            <a:pPr>
              <a:buClr>
                <a:schemeClr val="tx1"/>
              </a:buClr>
            </a:pPr>
            <a:r>
              <a:rPr lang="en-US" dirty="0" smtClean="0"/>
              <a:t>The North’s hate for the South grew deeper and they were looking for revenge.  </a:t>
            </a:r>
          </a:p>
          <a:p>
            <a:pPr>
              <a:buClr>
                <a:schemeClr val="tx1"/>
              </a:buClr>
            </a:pPr>
            <a:r>
              <a:rPr lang="en-US" dirty="0" smtClean="0"/>
              <a:t>They pushed for bills that would punish the seceded states.</a:t>
            </a:r>
          </a:p>
          <a:p>
            <a:pPr>
              <a:buClr>
                <a:schemeClr val="tx1"/>
              </a:buClr>
            </a:pPr>
            <a:r>
              <a:rPr lang="en-US" dirty="0" smtClean="0"/>
              <a:t>They passed a bill called the Wade-Davis bill that demanded 50% of voters swear allegiance and give unequal treatment to  Southerners.</a:t>
            </a:r>
            <a:endParaRPr lang="en-US" dirty="0"/>
          </a:p>
        </p:txBody>
      </p:sp>
      <p:sp>
        <p:nvSpPr>
          <p:cNvPr id="2" name="Title 1"/>
          <p:cNvSpPr>
            <a:spLocks noGrp="1"/>
          </p:cNvSpPr>
          <p:nvPr>
            <p:ph type="title"/>
          </p:nvPr>
        </p:nvSpPr>
        <p:spPr/>
        <p:txBody>
          <a:bodyPr/>
          <a:lstStyle/>
          <a:p>
            <a:pPr algn="ctr"/>
            <a:r>
              <a:rPr lang="en-US" dirty="0" smtClean="0"/>
              <a:t>Affect on the North</a:t>
            </a:r>
            <a:endParaRPr lang="en-US" dirty="0"/>
          </a:p>
        </p:txBody>
      </p:sp>
      <p:pic>
        <p:nvPicPr>
          <p:cNvPr id="4" name="Picture 3" descr="http://www.uen.org/utahlink/tours/loadimg.cgi?p=/tour/17180/17180us-glor.gif"/>
          <p:cNvPicPr/>
          <p:nvPr/>
        </p:nvPicPr>
        <p:blipFill>
          <a:blip r:embed="rId2" cstate="print"/>
          <a:srcRect/>
          <a:stretch>
            <a:fillRect/>
          </a:stretch>
        </p:blipFill>
        <p:spPr bwMode="auto">
          <a:xfrm>
            <a:off x="304800" y="5257800"/>
            <a:ext cx="2133600" cy="1204912"/>
          </a:xfrm>
          <a:prstGeom prst="rect">
            <a:avLst/>
          </a:prstGeom>
          <a:noFill/>
          <a:ln w="9525">
            <a:noFill/>
            <a:miter lim="800000"/>
            <a:headEnd/>
            <a:tailEnd/>
          </a:ln>
        </p:spPr>
      </p:pic>
      <p:pic>
        <p:nvPicPr>
          <p:cNvPr id="5" name="Picture 4" descr="http://www.uen.org/utahlink/tours/loadimg.cgi?p=/tour/17180/17180us-glor.gif"/>
          <p:cNvPicPr/>
          <p:nvPr/>
        </p:nvPicPr>
        <p:blipFill>
          <a:blip r:embed="rId2" cstate="print"/>
          <a:srcRect/>
          <a:stretch>
            <a:fillRect/>
          </a:stretch>
        </p:blipFill>
        <p:spPr bwMode="auto">
          <a:xfrm>
            <a:off x="6858000" y="381000"/>
            <a:ext cx="2057400" cy="1371600"/>
          </a:xfrm>
          <a:prstGeom prst="rect">
            <a:avLst/>
          </a:prstGeom>
          <a:noFill/>
          <a:ln w="9525">
            <a:noFill/>
            <a:miter lim="800000"/>
            <a:headEnd/>
            <a:tailEnd/>
          </a:ln>
        </p:spPr>
      </p:pic>
      <p:pic>
        <p:nvPicPr>
          <p:cNvPr id="6" name="Picture 5" descr="http://www.uen.org/utahlink/tours/loadimg.cgi?p=/tour/17180/17180us-glor.gif"/>
          <p:cNvPicPr/>
          <p:nvPr/>
        </p:nvPicPr>
        <p:blipFill>
          <a:blip r:embed="rId2" cstate="print"/>
          <a:srcRect/>
          <a:stretch>
            <a:fillRect/>
          </a:stretch>
        </p:blipFill>
        <p:spPr bwMode="auto">
          <a:xfrm>
            <a:off x="6553200" y="5105400"/>
            <a:ext cx="2209800" cy="1371600"/>
          </a:xfrm>
          <a:prstGeom prst="rect">
            <a:avLst/>
          </a:prstGeom>
          <a:noFill/>
          <a:ln w="9525">
            <a:noFill/>
            <a:miter lim="800000"/>
            <a:headEnd/>
            <a:tailEnd/>
          </a:ln>
        </p:spPr>
      </p:pic>
      <p:pic>
        <p:nvPicPr>
          <p:cNvPr id="7" name="Picture 6" descr="http://www.uen.org/utahlink/tours/loadimg.cgi?p=/tour/17180/17180us-glor.gif"/>
          <p:cNvPicPr/>
          <p:nvPr/>
        </p:nvPicPr>
        <p:blipFill>
          <a:blip r:embed="rId2" cstate="print"/>
          <a:srcRect/>
          <a:stretch>
            <a:fillRect/>
          </a:stretch>
        </p:blipFill>
        <p:spPr bwMode="auto">
          <a:xfrm>
            <a:off x="304800" y="304800"/>
            <a:ext cx="1905000" cy="12049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buClr>
                <a:schemeClr val="tx1"/>
              </a:buClr>
            </a:pPr>
            <a:r>
              <a:rPr lang="en-US" dirty="0" smtClean="0"/>
              <a:t>Although the South was  happy at first, they soon realized Lincoln could have helped them.</a:t>
            </a:r>
          </a:p>
          <a:p>
            <a:pPr>
              <a:buClr>
                <a:schemeClr val="tx1"/>
              </a:buClr>
            </a:pPr>
            <a:r>
              <a:rPr lang="en-US" dirty="0" smtClean="0"/>
              <a:t>After Lincoln’s death, the South suffered 20 years of painful Reconstructionist policies and carpetbaggers  running the government .  Carpetbaggers were white northern men who went to the South after the  Civil War,  and entered the south in an effort to exploit and profit from hardship of the defeated South.</a:t>
            </a:r>
          </a:p>
          <a:p>
            <a:pPr>
              <a:buClr>
                <a:schemeClr val="tx1"/>
              </a:buClr>
            </a:pPr>
            <a:r>
              <a:rPr lang="en-US" dirty="0" smtClean="0"/>
              <a:t>If Lincoln had not died, he would have ensured Blacks were given what they needed to transition from slavery to freedom.</a:t>
            </a:r>
            <a:endParaRPr lang="en-US" dirty="0"/>
          </a:p>
        </p:txBody>
      </p:sp>
      <p:sp>
        <p:nvSpPr>
          <p:cNvPr id="2" name="Title 1"/>
          <p:cNvSpPr>
            <a:spLocks noGrp="1"/>
          </p:cNvSpPr>
          <p:nvPr>
            <p:ph type="title"/>
          </p:nvPr>
        </p:nvSpPr>
        <p:spPr>
          <a:xfrm>
            <a:off x="457200" y="228600"/>
            <a:ext cx="8229600" cy="1036638"/>
          </a:xfrm>
        </p:spPr>
        <p:txBody>
          <a:bodyPr/>
          <a:lstStyle/>
          <a:p>
            <a:pPr algn="ctr"/>
            <a:r>
              <a:rPr lang="en-US" dirty="0" smtClean="0"/>
              <a:t>Affect on the South</a:t>
            </a:r>
            <a:endParaRPr lang="en-US" dirty="0"/>
          </a:p>
        </p:txBody>
      </p:sp>
      <p:pic>
        <p:nvPicPr>
          <p:cNvPr id="4" name="Picture 3" descr="http://historyfacebook.wikispaces.com/file/view/confederate_flag.jpg/30584497/confederate_flag.jpg"/>
          <p:cNvPicPr/>
          <p:nvPr/>
        </p:nvPicPr>
        <p:blipFill>
          <a:blip r:embed="rId2" cstate="print"/>
          <a:srcRect/>
          <a:stretch>
            <a:fillRect/>
          </a:stretch>
        </p:blipFill>
        <p:spPr bwMode="auto">
          <a:xfrm>
            <a:off x="3429000" y="5334000"/>
            <a:ext cx="1905000" cy="1257300"/>
          </a:xfrm>
          <a:prstGeom prst="rect">
            <a:avLst/>
          </a:prstGeom>
          <a:noFill/>
          <a:ln w="9525">
            <a:noFill/>
            <a:miter lim="800000"/>
            <a:headEnd/>
            <a:tailEnd/>
          </a:ln>
        </p:spPr>
      </p:pic>
      <p:pic>
        <p:nvPicPr>
          <p:cNvPr id="5" name="Picture 4" descr="http://historyfacebook.wikispaces.com/file/view/confederate_flag.jpg/30584497/confederate_flag.jpg"/>
          <p:cNvPicPr/>
          <p:nvPr/>
        </p:nvPicPr>
        <p:blipFill>
          <a:blip r:embed="rId2" cstate="print"/>
          <a:srcRect/>
          <a:stretch>
            <a:fillRect/>
          </a:stretch>
        </p:blipFill>
        <p:spPr bwMode="auto">
          <a:xfrm>
            <a:off x="6858000" y="304800"/>
            <a:ext cx="1905000" cy="1257300"/>
          </a:xfrm>
          <a:prstGeom prst="rect">
            <a:avLst/>
          </a:prstGeom>
          <a:noFill/>
          <a:ln w="9525">
            <a:noFill/>
            <a:miter lim="800000"/>
            <a:headEnd/>
            <a:tailEnd/>
          </a:ln>
        </p:spPr>
      </p:pic>
      <p:pic>
        <p:nvPicPr>
          <p:cNvPr id="6" name="Picture 5" descr="http://historyfacebook.wikispaces.com/file/view/confederate_flag.jpg/30584497/confederate_flag.jpg"/>
          <p:cNvPicPr/>
          <p:nvPr/>
        </p:nvPicPr>
        <p:blipFill>
          <a:blip r:embed="rId2" cstate="print"/>
          <a:srcRect/>
          <a:stretch>
            <a:fillRect/>
          </a:stretch>
        </p:blipFill>
        <p:spPr bwMode="auto">
          <a:xfrm>
            <a:off x="304800" y="304800"/>
            <a:ext cx="1905000" cy="1257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descr="An aerial photo a large white building with big pillars.">
            <a:hlinkClick r:id="rId2"/>
          </p:cNvPr>
          <p:cNvPicPr>
            <a:picLocks noGrp="1"/>
          </p:cNvPicPr>
          <p:nvPr>
            <p:ph idx="1"/>
          </p:nvPr>
        </p:nvPicPr>
        <p:blipFill>
          <a:blip r:embed="rId3" cstate="print"/>
          <a:srcRect/>
          <a:stretch>
            <a:fillRect/>
          </a:stretch>
        </p:blipFill>
        <p:spPr bwMode="auto">
          <a:xfrm>
            <a:off x="838200" y="1219200"/>
            <a:ext cx="4419600" cy="3657600"/>
          </a:xfrm>
          <a:prstGeom prst="rect">
            <a:avLst/>
          </a:prstGeom>
          <a:noFill/>
          <a:ln w="9525">
            <a:noFill/>
            <a:miter lim="800000"/>
            <a:headEnd/>
            <a:tailEnd/>
          </a:ln>
        </p:spPr>
      </p:pic>
      <p:sp>
        <p:nvSpPr>
          <p:cNvPr id="4" name="TextBox 3"/>
          <p:cNvSpPr txBox="1"/>
          <p:nvPr/>
        </p:nvSpPr>
        <p:spPr>
          <a:xfrm>
            <a:off x="914400" y="5181600"/>
            <a:ext cx="4114716" cy="369332"/>
          </a:xfrm>
          <a:prstGeom prst="rect">
            <a:avLst/>
          </a:prstGeom>
          <a:noFill/>
        </p:spPr>
        <p:txBody>
          <a:bodyPr wrap="none" rtlCol="0">
            <a:spAutoFit/>
          </a:bodyPr>
          <a:lstStyle/>
          <a:p>
            <a:r>
              <a:rPr lang="en-US" dirty="0" smtClean="0"/>
              <a:t>Lincoln Monument in Washington D.C</a:t>
            </a:r>
            <a:r>
              <a:rPr lang="en-US" b="1" dirty="0" smtClean="0"/>
              <a:t>.</a:t>
            </a:r>
            <a:endParaRPr lang="en-US" b="1" dirty="0"/>
          </a:p>
        </p:txBody>
      </p:sp>
      <p:pic>
        <p:nvPicPr>
          <p:cNvPr id="1026" name="Picture 2" descr="http://ts1.mm.bing.net/images/thumbnail.aspx?q=964694189412&amp;id=4a5a93afbf03f3f0fbe2ee91be51f4ee&amp;url=http%3a%2f%2fshowcase.netins.net%2fweb%2fcreative%2flincoln%2fgallery%2fmonument.jpg"/>
          <p:cNvPicPr>
            <a:picLocks noChangeAspect="1" noChangeArrowheads="1"/>
          </p:cNvPicPr>
          <p:nvPr/>
        </p:nvPicPr>
        <p:blipFill>
          <a:blip r:embed="rId4" cstate="print"/>
          <a:srcRect/>
          <a:stretch>
            <a:fillRect/>
          </a:stretch>
        </p:blipFill>
        <p:spPr bwMode="auto">
          <a:xfrm>
            <a:off x="6019800" y="1828800"/>
            <a:ext cx="2362200" cy="2400301"/>
          </a:xfrm>
          <a:prstGeom prst="rect">
            <a:avLst/>
          </a:prstGeom>
          <a:noFill/>
        </p:spPr>
      </p:pic>
      <p:sp>
        <p:nvSpPr>
          <p:cNvPr id="6" name="TextBox 5"/>
          <p:cNvSpPr txBox="1"/>
          <p:nvPr/>
        </p:nvSpPr>
        <p:spPr>
          <a:xfrm>
            <a:off x="6096000" y="4343400"/>
            <a:ext cx="2286000" cy="646331"/>
          </a:xfrm>
          <a:prstGeom prst="rect">
            <a:avLst/>
          </a:prstGeom>
          <a:noFill/>
        </p:spPr>
        <p:txBody>
          <a:bodyPr wrap="square" rtlCol="0">
            <a:spAutoFit/>
          </a:bodyPr>
          <a:lstStyle/>
          <a:p>
            <a:r>
              <a:rPr lang="en-US" dirty="0" smtClean="0"/>
              <a:t>Abraham Lincoln's Tomb in Springfield</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0"/>
            <a:ext cx="8991600" cy="4572000"/>
          </a:xfrm>
        </p:spPr>
        <p:txBody>
          <a:bodyPr>
            <a:normAutofit/>
          </a:bodyPr>
          <a:lstStyle/>
          <a:p>
            <a:pPr algn="ctr">
              <a:buNone/>
            </a:pPr>
            <a:r>
              <a:rPr lang="en-US" sz="6600" dirty="0" smtClean="0"/>
              <a:t>Do you know how and why Abraham Lincoln </a:t>
            </a:r>
          </a:p>
          <a:p>
            <a:pPr algn="ctr">
              <a:buNone/>
            </a:pPr>
            <a:r>
              <a:rPr lang="en-US" sz="6600" dirty="0" smtClean="0"/>
              <a:t>was assassinated?</a:t>
            </a:r>
          </a:p>
          <a:p>
            <a:pPr algn="ctr">
              <a:buNone/>
            </a:pPr>
            <a:endParaRPr lang="en-US" sz="6600" dirty="0" smtClean="0"/>
          </a:p>
          <a:p>
            <a:pPr algn="ctr">
              <a:buNone/>
            </a:pPr>
            <a:endParaRPr lang="en-US" sz="6600" dirty="0"/>
          </a:p>
        </p:txBody>
      </p:sp>
      <p:pic>
        <p:nvPicPr>
          <p:cNvPr id="5" name="Picture 4" descr="http://us.cdn2.123rf.com/168nwm/fintastique/fintastique1006/fintastique100600191/7271948-question-mark-with-dutch-flag-and-euros-illustration.jpg"/>
          <p:cNvPicPr/>
          <p:nvPr/>
        </p:nvPicPr>
        <p:blipFill>
          <a:blip r:embed="rId2" cstate="print"/>
          <a:srcRect/>
          <a:stretch>
            <a:fillRect/>
          </a:stretch>
        </p:blipFill>
        <p:spPr bwMode="auto">
          <a:xfrm>
            <a:off x="6858000" y="4800600"/>
            <a:ext cx="1600200" cy="1600200"/>
          </a:xfrm>
          <a:prstGeom prst="rect">
            <a:avLst/>
          </a:prstGeom>
          <a:noFill/>
          <a:ln w="9525">
            <a:noFill/>
            <a:miter lim="800000"/>
            <a:headEnd/>
            <a:tailEnd/>
          </a:ln>
        </p:spPr>
      </p:pic>
      <p:pic>
        <p:nvPicPr>
          <p:cNvPr id="6" name="Picture 5" descr="http://us.cdn2.123rf.com/168nwm/fintastique/fintastique1006/fintastique100600191/7271948-question-mark-with-dutch-flag-and-euros-illustration.jpg"/>
          <p:cNvPicPr/>
          <p:nvPr/>
        </p:nvPicPr>
        <p:blipFill>
          <a:blip r:embed="rId2" cstate="print"/>
          <a:srcRect/>
          <a:stretch>
            <a:fillRect/>
          </a:stretch>
        </p:blipFill>
        <p:spPr bwMode="auto">
          <a:xfrm>
            <a:off x="3886200" y="4724400"/>
            <a:ext cx="1600200" cy="1600200"/>
          </a:xfrm>
          <a:prstGeom prst="rect">
            <a:avLst/>
          </a:prstGeom>
          <a:noFill/>
          <a:ln w="9525">
            <a:noFill/>
            <a:miter lim="800000"/>
            <a:headEnd/>
            <a:tailEnd/>
          </a:ln>
        </p:spPr>
      </p:pic>
      <p:pic>
        <p:nvPicPr>
          <p:cNvPr id="7" name="Picture 6" descr="http://us.cdn2.123rf.com/168nwm/fintastique/fintastique1006/fintastique100600191/7271948-question-mark-with-dutch-flag-and-euros-illustration.jpg"/>
          <p:cNvPicPr/>
          <p:nvPr/>
        </p:nvPicPr>
        <p:blipFill>
          <a:blip r:embed="rId2" cstate="print"/>
          <a:srcRect/>
          <a:stretch>
            <a:fillRect/>
          </a:stretch>
        </p:blipFill>
        <p:spPr bwMode="auto">
          <a:xfrm>
            <a:off x="838200" y="4724400"/>
            <a:ext cx="1600200" cy="1600200"/>
          </a:xfrm>
          <a:prstGeom prst="rect">
            <a:avLst/>
          </a:prstGeom>
          <a:noFill/>
          <a:ln w="9525">
            <a:noFill/>
            <a:miter lim="800000"/>
            <a:headEnd/>
            <a:tailEnd/>
          </a:ln>
        </p:spPr>
      </p:pic>
      <p:pic>
        <p:nvPicPr>
          <p:cNvPr id="8" name="Picture 7" descr="http://us.cdn2.123rf.com/168nwm/fintastique/fintastique1006/fintastique100600191/7271948-question-mark-with-dutch-flag-and-euros-illustration.jpg"/>
          <p:cNvPicPr/>
          <p:nvPr/>
        </p:nvPicPr>
        <p:blipFill>
          <a:blip r:embed="rId2" cstate="print"/>
          <a:srcRect/>
          <a:stretch>
            <a:fillRect/>
          </a:stretch>
        </p:blipFill>
        <p:spPr bwMode="auto">
          <a:xfrm>
            <a:off x="6934200" y="228600"/>
            <a:ext cx="1600200" cy="1600200"/>
          </a:xfrm>
          <a:prstGeom prst="rect">
            <a:avLst/>
          </a:prstGeom>
          <a:noFill/>
          <a:ln w="9525">
            <a:noFill/>
            <a:miter lim="800000"/>
            <a:headEnd/>
            <a:tailEnd/>
          </a:ln>
        </p:spPr>
      </p:pic>
      <p:pic>
        <p:nvPicPr>
          <p:cNvPr id="9" name="Picture 8" descr="http://us.cdn2.123rf.com/168nwm/fintastique/fintastique1006/fintastique100600191/7271948-question-mark-with-dutch-flag-and-euros-illustration.jpg"/>
          <p:cNvPicPr/>
          <p:nvPr/>
        </p:nvPicPr>
        <p:blipFill>
          <a:blip r:embed="rId2" cstate="print"/>
          <a:srcRect/>
          <a:stretch>
            <a:fillRect/>
          </a:stretch>
        </p:blipFill>
        <p:spPr bwMode="auto">
          <a:xfrm>
            <a:off x="3886200" y="228600"/>
            <a:ext cx="1600200" cy="1600200"/>
          </a:xfrm>
          <a:prstGeom prst="rect">
            <a:avLst/>
          </a:prstGeom>
          <a:noFill/>
          <a:ln w="9525">
            <a:noFill/>
            <a:miter lim="800000"/>
            <a:headEnd/>
            <a:tailEnd/>
          </a:ln>
        </p:spPr>
      </p:pic>
      <p:pic>
        <p:nvPicPr>
          <p:cNvPr id="10" name="Picture 9" descr="http://us.cdn2.123rf.com/168nwm/fintastique/fintastique1006/fintastique100600191/7271948-question-mark-with-dutch-flag-and-euros-illustration.jpg"/>
          <p:cNvPicPr/>
          <p:nvPr/>
        </p:nvPicPr>
        <p:blipFill>
          <a:blip r:embed="rId2" cstate="print"/>
          <a:srcRect/>
          <a:stretch>
            <a:fillRect/>
          </a:stretch>
        </p:blipFill>
        <p:spPr bwMode="auto">
          <a:xfrm>
            <a:off x="914400" y="228600"/>
            <a:ext cx="1600200" cy="160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n-US" dirty="0" smtClean="0"/>
          </a:p>
          <a:p>
            <a:pPr>
              <a:buClr>
                <a:schemeClr val="tx1"/>
              </a:buClr>
            </a:pPr>
            <a:r>
              <a:rPr lang="en-US" dirty="0" smtClean="0"/>
              <a:t>John Wilkes Booth was born </a:t>
            </a:r>
          </a:p>
          <a:p>
            <a:pPr>
              <a:buClr>
                <a:schemeClr val="tx1"/>
              </a:buClr>
              <a:buNone/>
            </a:pPr>
            <a:r>
              <a:rPr lang="en-US" dirty="0" smtClean="0"/>
              <a:t>	May 10, 1838.</a:t>
            </a:r>
          </a:p>
          <a:p>
            <a:endParaRPr lang="en-US" dirty="0" smtClean="0"/>
          </a:p>
          <a:p>
            <a:pPr>
              <a:buClr>
                <a:schemeClr val="tx1"/>
              </a:buClr>
            </a:pPr>
            <a:r>
              <a:rPr lang="en-US" dirty="0" smtClean="0"/>
              <a:t>He hated Abraham Lincoln.</a:t>
            </a:r>
          </a:p>
          <a:p>
            <a:endParaRPr lang="en-US" dirty="0" smtClean="0"/>
          </a:p>
          <a:p>
            <a:pPr>
              <a:buClr>
                <a:schemeClr val="tx1"/>
              </a:buClr>
            </a:pPr>
            <a:r>
              <a:rPr lang="en-US" dirty="0" smtClean="0"/>
              <a:t>John Wilkes Booth blamed Lincoln for all of the South’s troubles. </a:t>
            </a:r>
          </a:p>
          <a:p>
            <a:endParaRPr lang="en-US" dirty="0" smtClean="0"/>
          </a:p>
        </p:txBody>
      </p:sp>
      <p:sp>
        <p:nvSpPr>
          <p:cNvPr id="2" name="Title 1"/>
          <p:cNvSpPr>
            <a:spLocks noGrp="1"/>
          </p:cNvSpPr>
          <p:nvPr>
            <p:ph type="title"/>
          </p:nvPr>
        </p:nvSpPr>
        <p:spPr/>
        <p:txBody>
          <a:bodyPr/>
          <a:lstStyle/>
          <a:p>
            <a:r>
              <a:rPr lang="en-US" dirty="0" smtClean="0"/>
              <a:t>John Wilkes Booth</a:t>
            </a:r>
            <a:endParaRPr lang="en-US" dirty="0"/>
          </a:p>
        </p:txBody>
      </p:sp>
      <p:pic>
        <p:nvPicPr>
          <p:cNvPr id="4" name="Picture 3" descr="http://law2.umkc.edu/faculty/projects/ftrials/lincolnconspiracy/booth210b.jpg"/>
          <p:cNvPicPr/>
          <p:nvPr/>
        </p:nvPicPr>
        <p:blipFill>
          <a:blip r:embed="rId2" cstate="print"/>
          <a:srcRect/>
          <a:stretch>
            <a:fillRect/>
          </a:stretch>
        </p:blipFill>
        <p:spPr bwMode="auto">
          <a:xfrm>
            <a:off x="5867400" y="381000"/>
            <a:ext cx="2971800"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447800"/>
            <a:ext cx="7924800" cy="4876800"/>
          </a:xfrm>
        </p:spPr>
        <p:txBody>
          <a:bodyPr>
            <a:noAutofit/>
          </a:bodyPr>
          <a:lstStyle/>
          <a:p>
            <a:pPr>
              <a:buClr>
                <a:schemeClr val="tx1"/>
              </a:buClr>
            </a:pPr>
            <a:r>
              <a:rPr lang="en-US" sz="2100" dirty="0" smtClean="0"/>
              <a:t>John Wilkes Booth and six other men met at Mary Surratt’s boarding house. They planned to kidnap Lincoln.</a:t>
            </a:r>
          </a:p>
          <a:p>
            <a:pPr>
              <a:buClr>
                <a:schemeClr val="tx1"/>
              </a:buClr>
            </a:pPr>
            <a:r>
              <a:rPr lang="en-US" sz="2100" dirty="0" smtClean="0"/>
              <a:t>March 17, 1865 -- John Wilkes Booth’s group made their first attempt to kidnap Lincoln.  They learned he was planning to attend a play at the Campbell Hospital on the outskirts of Washington D.C.  Lincoln didn’t go to the play  and  wasn’t kidnapped that night.</a:t>
            </a:r>
          </a:p>
          <a:p>
            <a:pPr>
              <a:buClr>
                <a:schemeClr val="tx1"/>
              </a:buClr>
            </a:pPr>
            <a:r>
              <a:rPr lang="en-US" sz="2100" dirty="0" smtClean="0"/>
              <a:t>April 9, 1865 --  General Robert E. Lee surrendered</a:t>
            </a:r>
          </a:p>
          <a:p>
            <a:pPr>
              <a:buClr>
                <a:schemeClr val="tx1"/>
              </a:buClr>
              <a:buNone/>
            </a:pPr>
            <a:r>
              <a:rPr lang="en-US" sz="2100" dirty="0" smtClean="0"/>
              <a:t>	 to General Ulysses S. Grant.</a:t>
            </a:r>
          </a:p>
          <a:p>
            <a:pPr>
              <a:buClr>
                <a:schemeClr val="tx1"/>
              </a:buClr>
            </a:pPr>
            <a:r>
              <a:rPr lang="en-US" sz="2100" dirty="0" smtClean="0"/>
              <a:t>April 11, 1865 -- Lincoln made a </a:t>
            </a:r>
            <a:r>
              <a:rPr lang="en-US" sz="2100" smtClean="0"/>
              <a:t>speech saying</a:t>
            </a:r>
            <a:endParaRPr lang="en-US" sz="2100" dirty="0" smtClean="0"/>
          </a:p>
          <a:p>
            <a:pPr>
              <a:buClr>
                <a:schemeClr val="tx1"/>
              </a:buClr>
              <a:buNone/>
            </a:pPr>
            <a:r>
              <a:rPr lang="en-US" sz="2100" dirty="0" smtClean="0"/>
              <a:t>	 blacks should be allowed to vote.</a:t>
            </a:r>
          </a:p>
          <a:p>
            <a:pPr>
              <a:buClr>
                <a:schemeClr val="tx1"/>
              </a:buClr>
            </a:pPr>
            <a:r>
              <a:rPr lang="en-US" sz="2100" dirty="0" smtClean="0"/>
              <a:t>This angered John Wilkes Booth, and he changed </a:t>
            </a:r>
          </a:p>
          <a:p>
            <a:pPr>
              <a:buClr>
                <a:schemeClr val="tx1"/>
              </a:buClr>
              <a:buNone/>
            </a:pPr>
            <a:r>
              <a:rPr lang="en-US" sz="2100" dirty="0" smtClean="0"/>
              <a:t>	is plans to kill Lincoln rather than kidnap him.</a:t>
            </a:r>
          </a:p>
          <a:p>
            <a:pPr>
              <a:buClr>
                <a:schemeClr val="tx1"/>
              </a:buClr>
              <a:buNone/>
            </a:pPr>
            <a:endParaRPr lang="en-US" sz="2100" dirty="0"/>
          </a:p>
        </p:txBody>
      </p:sp>
      <p:sp>
        <p:nvSpPr>
          <p:cNvPr id="2" name="Title 1"/>
          <p:cNvSpPr>
            <a:spLocks noGrp="1"/>
          </p:cNvSpPr>
          <p:nvPr>
            <p:ph type="title"/>
          </p:nvPr>
        </p:nvSpPr>
        <p:spPr/>
        <p:txBody>
          <a:bodyPr>
            <a:normAutofit fontScale="90000"/>
          </a:bodyPr>
          <a:lstStyle/>
          <a:p>
            <a:pPr algn="ctr"/>
            <a:r>
              <a:rPr lang="en-US" dirty="0" smtClean="0">
                <a:effectLst/>
              </a:rPr>
              <a:t>John Wilkes Booth Tries to  Get </a:t>
            </a:r>
            <a:br>
              <a:rPr lang="en-US" dirty="0" smtClean="0">
                <a:effectLst/>
              </a:rPr>
            </a:br>
            <a:r>
              <a:rPr lang="en-US" dirty="0" smtClean="0">
                <a:effectLst/>
              </a:rPr>
              <a:t>Revenge on Lincoln</a:t>
            </a:r>
            <a:endParaRPr lang="en-US" dirty="0">
              <a:effectLst/>
            </a:endParaRPr>
          </a:p>
        </p:txBody>
      </p:sp>
      <p:pic>
        <p:nvPicPr>
          <p:cNvPr id="9218" name="Picture 2" descr="A large crowd in front of a large building with pillars.">
            <a:hlinkClick r:id="rId2"/>
          </p:cNvPr>
          <p:cNvPicPr>
            <a:picLocks noChangeAspect="1" noChangeArrowheads="1"/>
          </p:cNvPicPr>
          <p:nvPr/>
        </p:nvPicPr>
        <p:blipFill>
          <a:blip r:embed="rId3" cstate="print"/>
          <a:srcRect/>
          <a:stretch>
            <a:fillRect/>
          </a:stretch>
        </p:blipFill>
        <p:spPr bwMode="auto">
          <a:xfrm>
            <a:off x="6705600" y="4267200"/>
            <a:ext cx="2095500" cy="165735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buClr>
                <a:schemeClr val="tx1"/>
              </a:buClr>
            </a:pPr>
            <a:r>
              <a:rPr lang="en-US" dirty="0" smtClean="0"/>
              <a:t>John Wilkes Booth found out that Lincoln was going to Ford’s Theatre in Washington D.C.  on April 14, 1865.</a:t>
            </a:r>
          </a:p>
          <a:p>
            <a:pPr>
              <a:buClr>
                <a:schemeClr val="tx1"/>
              </a:buClr>
            </a:pPr>
            <a:r>
              <a:rPr lang="en-US" dirty="0" smtClean="0"/>
              <a:t>John Wilkes Booth’s group also planned to kill other government officials.  They were Vice-President Johnson and Secretary of State William Seward. </a:t>
            </a:r>
          </a:p>
          <a:p>
            <a:pPr>
              <a:buClr>
                <a:schemeClr val="tx1"/>
              </a:buClr>
            </a:pPr>
            <a:r>
              <a:rPr lang="en-US" dirty="0" smtClean="0"/>
              <a:t>On April 14, 1865 at  10:15 p.m. Lincoln’s bodyguard,  who decided to leave his post and go across the street for a drink,  wasn’t at the door and  John Wilkes Booth went in.</a:t>
            </a:r>
          </a:p>
          <a:p>
            <a:pPr>
              <a:buClr>
                <a:schemeClr val="tx1"/>
              </a:buClr>
            </a:pPr>
            <a:r>
              <a:rPr lang="en-US" dirty="0" smtClean="0"/>
              <a:t>John Wilkes Booth shot Lincoln in the back of his head and then jumped 11 feet to the stage below.</a:t>
            </a:r>
          </a:p>
          <a:p>
            <a:pPr>
              <a:buClr>
                <a:schemeClr val="tx1"/>
              </a:buClr>
            </a:pPr>
            <a:r>
              <a:rPr lang="en-US" dirty="0" smtClean="0"/>
              <a:t>John Wilkes Booth got away on his horse that was in the alley.</a:t>
            </a:r>
            <a:endParaRPr lang="en-US" dirty="0"/>
          </a:p>
        </p:txBody>
      </p:sp>
      <p:sp>
        <p:nvSpPr>
          <p:cNvPr id="2" name="Title 1"/>
          <p:cNvSpPr>
            <a:spLocks noGrp="1"/>
          </p:cNvSpPr>
          <p:nvPr>
            <p:ph type="title"/>
          </p:nvPr>
        </p:nvSpPr>
        <p:spPr>
          <a:xfrm>
            <a:off x="228600" y="533400"/>
            <a:ext cx="8686800" cy="838200"/>
          </a:xfrm>
        </p:spPr>
        <p:txBody>
          <a:bodyPr>
            <a:normAutofit/>
          </a:bodyPr>
          <a:lstStyle/>
          <a:p>
            <a:pPr algn="ctr"/>
            <a:r>
              <a:rPr lang="en-US" dirty="0" smtClean="0"/>
              <a:t>John Wilkes Booth Kills Lincoln</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l_fi" descr="http://2.bp.blogspot.com/_Dm4sFu73cJo/Sd-n4MnofrI/AAAAAAAAQp8/mCHSLMmc8NQ/s400/Abraham-Lincoln-Shooting.jpg"/>
          <p:cNvPicPr>
            <a:picLocks noGrp="1"/>
          </p:cNvPicPr>
          <p:nvPr>
            <p:ph idx="1"/>
          </p:nvPr>
        </p:nvPicPr>
        <p:blipFill>
          <a:blip r:embed="rId2" cstate="print"/>
          <a:srcRect/>
          <a:stretch>
            <a:fillRect/>
          </a:stretch>
        </p:blipFill>
        <p:spPr bwMode="auto">
          <a:xfrm>
            <a:off x="533400" y="609600"/>
            <a:ext cx="8001000" cy="571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066800"/>
            <a:ext cx="8229600" cy="4572000"/>
          </a:xfrm>
        </p:spPr>
        <p:txBody>
          <a:bodyPr/>
          <a:lstStyle/>
          <a:p>
            <a:pPr marL="514350" indent="-514350">
              <a:buClr>
                <a:schemeClr val="tx1"/>
              </a:buClr>
              <a:buFont typeface="Arial" pitchFamily="34" charset="0"/>
              <a:buChar char="•"/>
            </a:pPr>
            <a:r>
              <a:rPr lang="en-US" dirty="0" smtClean="0"/>
              <a:t>Lincoln  was carried across the street from the theatre  to the house of Mr. Petersen.</a:t>
            </a:r>
          </a:p>
          <a:p>
            <a:pPr>
              <a:buClr>
                <a:schemeClr val="tx1"/>
              </a:buClr>
              <a:buFont typeface="Arial" pitchFamily="34" charset="0"/>
              <a:buChar char="•"/>
            </a:pPr>
            <a:r>
              <a:rPr lang="en-US" dirty="0" smtClean="0"/>
              <a:t>Lincoln never regained consciousness.   He passed away at 7:22 a.m. on the morning of April 15, 1865 in the Petersen House across from Ford’s Theatre. </a:t>
            </a:r>
            <a:endParaRPr lang="en-US" dirty="0"/>
          </a:p>
        </p:txBody>
      </p:sp>
      <p:sp>
        <p:nvSpPr>
          <p:cNvPr id="2" name="Title 1"/>
          <p:cNvSpPr>
            <a:spLocks noGrp="1"/>
          </p:cNvSpPr>
          <p:nvPr>
            <p:ph type="title"/>
          </p:nvPr>
        </p:nvSpPr>
        <p:spPr>
          <a:xfrm>
            <a:off x="457200" y="381000"/>
            <a:ext cx="8229600" cy="762000"/>
          </a:xfrm>
        </p:spPr>
        <p:txBody>
          <a:bodyPr/>
          <a:lstStyle/>
          <a:p>
            <a:pPr algn="ctr"/>
            <a:r>
              <a:rPr lang="en-US" dirty="0" smtClean="0"/>
              <a:t>Lincoln’s Death</a:t>
            </a:r>
            <a:endParaRPr lang="en-US" dirty="0"/>
          </a:p>
        </p:txBody>
      </p:sp>
      <p:pic>
        <p:nvPicPr>
          <p:cNvPr id="5" name="il_fi" descr="http://www.sonofthesouth.net/leefoundation/civil-war/1865/April/death-bed-abraham-lincoln.jpg"/>
          <p:cNvPicPr/>
          <p:nvPr/>
        </p:nvPicPr>
        <p:blipFill>
          <a:blip r:embed="rId2" cstate="print"/>
          <a:srcRect/>
          <a:stretch>
            <a:fillRect/>
          </a:stretch>
        </p:blipFill>
        <p:spPr bwMode="auto">
          <a:xfrm>
            <a:off x="1676400" y="3276600"/>
            <a:ext cx="5943600" cy="358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305800" cy="3200400"/>
          </a:xfrm>
        </p:spPr>
        <p:txBody>
          <a:bodyPr>
            <a:normAutofit fontScale="92500"/>
          </a:bodyPr>
          <a:lstStyle/>
          <a:p>
            <a:pPr>
              <a:buClr>
                <a:schemeClr val="tx1"/>
              </a:buClr>
            </a:pPr>
            <a:r>
              <a:rPr lang="en-US" dirty="0" smtClean="0"/>
              <a:t>John Wilkes Booth ran away until federal authorities caught up to him at Port Royal, Virginia on April 26, 1865.  This was about 60 miles south of  Ford Theatre . He was hiding in a tobacco barn.</a:t>
            </a:r>
          </a:p>
          <a:p>
            <a:pPr>
              <a:buClr>
                <a:schemeClr val="tx1"/>
              </a:buClr>
            </a:pPr>
            <a:r>
              <a:rPr lang="en-US" dirty="0" smtClean="0"/>
              <a:t>John Wilkes Booth refused to give up.  About 2:00 a.m. the barn was set on fire and he was shot by Sergeant Boston Corbett.  His body was dragged out of the burning barn.   John Wilkes Booth  died around 7:00 a.m.</a:t>
            </a:r>
          </a:p>
        </p:txBody>
      </p:sp>
      <p:sp>
        <p:nvSpPr>
          <p:cNvPr id="2" name="Title 1"/>
          <p:cNvSpPr>
            <a:spLocks noGrp="1"/>
          </p:cNvSpPr>
          <p:nvPr>
            <p:ph type="title"/>
          </p:nvPr>
        </p:nvSpPr>
        <p:spPr>
          <a:xfrm>
            <a:off x="457200" y="152400"/>
            <a:ext cx="8229600" cy="609600"/>
          </a:xfrm>
        </p:spPr>
        <p:txBody>
          <a:bodyPr>
            <a:normAutofit fontScale="90000"/>
          </a:bodyPr>
          <a:lstStyle/>
          <a:p>
            <a:pPr algn="ctr"/>
            <a:r>
              <a:rPr lang="en-US" dirty="0" smtClean="0"/>
              <a:t>Capturing of John Wilkes Booth</a:t>
            </a:r>
            <a:endParaRPr lang="en-US" dirty="0"/>
          </a:p>
        </p:txBody>
      </p:sp>
      <p:pic>
        <p:nvPicPr>
          <p:cNvPr id="5" name="Picture 4" descr="http://ts3.mm.bing.net/images/thumbnail.aspx?q=982462825354&amp;id=142c4a37594743c2a00267697b878e7d&amp;url=http%3a%2f%2frogerjnorton.com%2fboothgarrettporch.jpg">
            <a:hlinkClick r:id="rId2"/>
          </p:cNvPr>
          <p:cNvPicPr/>
          <p:nvPr/>
        </p:nvPicPr>
        <p:blipFill>
          <a:blip r:embed="rId3" cstate="print"/>
          <a:srcRect/>
          <a:stretch>
            <a:fillRect/>
          </a:stretch>
        </p:blipFill>
        <p:spPr bwMode="auto">
          <a:xfrm>
            <a:off x="1143000" y="4038600"/>
            <a:ext cx="3810000" cy="2438400"/>
          </a:xfrm>
          <a:prstGeom prst="rect">
            <a:avLst/>
          </a:prstGeom>
          <a:noFill/>
          <a:ln w="9525">
            <a:noFill/>
            <a:miter lim="800000"/>
            <a:headEnd/>
            <a:tailEnd/>
          </a:ln>
        </p:spPr>
      </p:pic>
      <p:pic>
        <p:nvPicPr>
          <p:cNvPr id="5122" name="Picture 2" descr="http://ts4.mm.bing.net/images/thumbnail.aspx?q=962198836299&amp;id=74209de459940fbdcd8266d061c9d857&amp;url=http%3a%2f%2fupload.wikimedia.org%2fwikipedia%2fcommons%2f3%2f35%2fJohn_Wilkes_Booth_wanted_poster.jpg"/>
          <p:cNvPicPr>
            <a:picLocks noChangeAspect="1" noChangeArrowheads="1"/>
          </p:cNvPicPr>
          <p:nvPr/>
        </p:nvPicPr>
        <p:blipFill>
          <a:blip r:embed="rId4" cstate="print"/>
          <a:srcRect/>
          <a:stretch>
            <a:fillRect/>
          </a:stretch>
        </p:blipFill>
        <p:spPr bwMode="auto">
          <a:xfrm>
            <a:off x="5396014" y="3886200"/>
            <a:ext cx="2195411" cy="26289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pic>
        <p:nvPicPr>
          <p:cNvPr id="4" name="Content Placeholder 3" descr="map"/>
          <p:cNvPicPr>
            <a:picLocks noGrp="1"/>
          </p:cNvPicPr>
          <p:nvPr>
            <p:ph idx="1"/>
          </p:nvPr>
        </p:nvPicPr>
        <p:blipFill>
          <a:blip r:embed="rId2" cstate="print"/>
          <a:srcRect/>
          <a:stretch>
            <a:fillRect/>
          </a:stretch>
        </p:blipFill>
        <p:spPr bwMode="auto">
          <a:xfrm>
            <a:off x="1219200" y="152400"/>
            <a:ext cx="6019800" cy="6324600"/>
          </a:xfrm>
          <a:prstGeom prst="rect">
            <a:avLst/>
          </a:prstGeom>
          <a:noFill/>
          <a:ln w="9525">
            <a:noFill/>
            <a:miter lim="800000"/>
            <a:headEnd/>
            <a:tailEnd/>
          </a:ln>
        </p:spPr>
      </p:pic>
      <p:sp>
        <p:nvSpPr>
          <p:cNvPr id="9" name="Freeform 8"/>
          <p:cNvSpPr/>
          <p:nvPr/>
        </p:nvSpPr>
        <p:spPr>
          <a:xfrm>
            <a:off x="4615543" y="435429"/>
            <a:ext cx="1081314" cy="1860247"/>
          </a:xfrm>
          <a:custGeom>
            <a:avLst/>
            <a:gdLst>
              <a:gd name="connsiteX0" fmla="*/ 0 w 1081314"/>
              <a:gd name="connsiteY0" fmla="*/ 0 h 1860247"/>
              <a:gd name="connsiteX1" fmla="*/ 624114 w 1081314"/>
              <a:gd name="connsiteY1" fmla="*/ 566057 h 1860247"/>
              <a:gd name="connsiteX2" fmla="*/ 696686 w 1081314"/>
              <a:gd name="connsiteY2" fmla="*/ 1117600 h 1860247"/>
              <a:gd name="connsiteX3" fmla="*/ 885371 w 1081314"/>
              <a:gd name="connsiteY3" fmla="*/ 1248228 h 1860247"/>
              <a:gd name="connsiteX4" fmla="*/ 783771 w 1081314"/>
              <a:gd name="connsiteY4" fmla="*/ 1712685 h 1860247"/>
              <a:gd name="connsiteX5" fmla="*/ 827314 w 1081314"/>
              <a:gd name="connsiteY5" fmla="*/ 1843314 h 1860247"/>
              <a:gd name="connsiteX6" fmla="*/ 1045028 w 1081314"/>
              <a:gd name="connsiteY6" fmla="*/ 1814285 h 1860247"/>
              <a:gd name="connsiteX7" fmla="*/ 1045028 w 1081314"/>
              <a:gd name="connsiteY7" fmla="*/ 1843314 h 1860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1314" h="1860247">
                <a:moveTo>
                  <a:pt x="0" y="0"/>
                </a:moveTo>
                <a:cubicBezTo>
                  <a:pt x="254000" y="189895"/>
                  <a:pt x="508000" y="379790"/>
                  <a:pt x="624114" y="566057"/>
                </a:cubicBezTo>
                <a:cubicBezTo>
                  <a:pt x="740228" y="752324"/>
                  <a:pt x="653143" y="1003905"/>
                  <a:pt x="696686" y="1117600"/>
                </a:cubicBezTo>
                <a:cubicBezTo>
                  <a:pt x="740229" y="1231295"/>
                  <a:pt x="870857" y="1149047"/>
                  <a:pt x="885371" y="1248228"/>
                </a:cubicBezTo>
                <a:cubicBezTo>
                  <a:pt x="899885" y="1347409"/>
                  <a:pt x="793447" y="1613504"/>
                  <a:pt x="783771" y="1712685"/>
                </a:cubicBezTo>
                <a:cubicBezTo>
                  <a:pt x="774095" y="1811866"/>
                  <a:pt x="783771" y="1826381"/>
                  <a:pt x="827314" y="1843314"/>
                </a:cubicBezTo>
                <a:cubicBezTo>
                  <a:pt x="870857" y="1860247"/>
                  <a:pt x="1008742" y="1814285"/>
                  <a:pt x="1045028" y="1814285"/>
                </a:cubicBezTo>
                <a:cubicBezTo>
                  <a:pt x="1081314" y="1814285"/>
                  <a:pt x="1063171" y="1828799"/>
                  <a:pt x="1045028" y="1843314"/>
                </a:cubicBezTo>
              </a:path>
            </a:pathLst>
          </a:custGeom>
          <a:ln>
            <a:solidFill>
              <a:srgbClr val="FF0000"/>
            </a:solidFill>
          </a:ln>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10" name="Freeform 9"/>
          <p:cNvSpPr/>
          <p:nvPr/>
        </p:nvSpPr>
        <p:spPr>
          <a:xfrm>
            <a:off x="5181600" y="2362200"/>
            <a:ext cx="449943" cy="203200"/>
          </a:xfrm>
          <a:custGeom>
            <a:avLst/>
            <a:gdLst>
              <a:gd name="connsiteX0" fmla="*/ 449943 w 449943"/>
              <a:gd name="connsiteY0" fmla="*/ 0 h 203200"/>
              <a:gd name="connsiteX1" fmla="*/ 275772 w 449943"/>
              <a:gd name="connsiteY1" fmla="*/ 159657 h 203200"/>
              <a:gd name="connsiteX2" fmla="*/ 145143 w 449943"/>
              <a:gd name="connsiteY2" fmla="*/ 130628 h 203200"/>
              <a:gd name="connsiteX3" fmla="*/ 0 w 449943"/>
              <a:gd name="connsiteY3" fmla="*/ 203200 h 203200"/>
            </a:gdLst>
            <a:ahLst/>
            <a:cxnLst>
              <a:cxn ang="0">
                <a:pos x="connsiteX0" y="connsiteY0"/>
              </a:cxn>
              <a:cxn ang="0">
                <a:pos x="connsiteX1" y="connsiteY1"/>
              </a:cxn>
              <a:cxn ang="0">
                <a:pos x="connsiteX2" y="connsiteY2"/>
              </a:cxn>
              <a:cxn ang="0">
                <a:pos x="connsiteX3" y="connsiteY3"/>
              </a:cxn>
            </a:cxnLst>
            <a:rect l="l" t="t" r="r" b="b"/>
            <a:pathLst>
              <a:path w="449943" h="203200">
                <a:moveTo>
                  <a:pt x="449943" y="0"/>
                </a:moveTo>
                <a:cubicBezTo>
                  <a:pt x="388257" y="68943"/>
                  <a:pt x="326572" y="137886"/>
                  <a:pt x="275772" y="159657"/>
                </a:cubicBezTo>
                <a:cubicBezTo>
                  <a:pt x="224972" y="181428"/>
                  <a:pt x="191105" y="123371"/>
                  <a:pt x="145143" y="130628"/>
                </a:cubicBezTo>
                <a:cubicBezTo>
                  <a:pt x="99181" y="137885"/>
                  <a:pt x="0" y="203200"/>
                  <a:pt x="0" y="203200"/>
                </a:cubicBezTo>
              </a:path>
            </a:pathLst>
          </a:custGeom>
          <a:ln>
            <a:solidFill>
              <a:srgbClr val="FF0000"/>
            </a:solidFill>
          </a:ln>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11" name="Freeform 10"/>
          <p:cNvSpPr/>
          <p:nvPr/>
        </p:nvSpPr>
        <p:spPr>
          <a:xfrm>
            <a:off x="2510971" y="2569029"/>
            <a:ext cx="2779486" cy="3643085"/>
          </a:xfrm>
          <a:custGeom>
            <a:avLst/>
            <a:gdLst>
              <a:gd name="connsiteX0" fmla="*/ 2714172 w 2779486"/>
              <a:gd name="connsiteY0" fmla="*/ 0 h 3643085"/>
              <a:gd name="connsiteX1" fmla="*/ 2757715 w 2779486"/>
              <a:gd name="connsiteY1" fmla="*/ 116114 h 3643085"/>
              <a:gd name="connsiteX2" fmla="*/ 2583543 w 2779486"/>
              <a:gd name="connsiteY2" fmla="*/ 362857 h 3643085"/>
              <a:gd name="connsiteX3" fmla="*/ 2481943 w 2779486"/>
              <a:gd name="connsiteY3" fmla="*/ 406400 h 3643085"/>
              <a:gd name="connsiteX4" fmla="*/ 2438400 w 2779486"/>
              <a:gd name="connsiteY4" fmla="*/ 537028 h 3643085"/>
              <a:gd name="connsiteX5" fmla="*/ 2191658 w 2779486"/>
              <a:gd name="connsiteY5" fmla="*/ 769257 h 3643085"/>
              <a:gd name="connsiteX6" fmla="*/ 2206172 w 2779486"/>
              <a:gd name="connsiteY6" fmla="*/ 841828 h 3643085"/>
              <a:gd name="connsiteX7" fmla="*/ 2177143 w 2779486"/>
              <a:gd name="connsiteY7" fmla="*/ 928914 h 3643085"/>
              <a:gd name="connsiteX8" fmla="*/ 2133600 w 2779486"/>
              <a:gd name="connsiteY8" fmla="*/ 1001485 h 3643085"/>
              <a:gd name="connsiteX9" fmla="*/ 1872343 w 2779486"/>
              <a:gd name="connsiteY9" fmla="*/ 1016000 h 3643085"/>
              <a:gd name="connsiteX10" fmla="*/ 1683658 w 2779486"/>
              <a:gd name="connsiteY10" fmla="*/ 1117600 h 3643085"/>
              <a:gd name="connsiteX11" fmla="*/ 1553029 w 2779486"/>
              <a:gd name="connsiteY11" fmla="*/ 1146628 h 3643085"/>
              <a:gd name="connsiteX12" fmla="*/ 1480458 w 2779486"/>
              <a:gd name="connsiteY12" fmla="*/ 1001485 h 3643085"/>
              <a:gd name="connsiteX13" fmla="*/ 1393372 w 2779486"/>
              <a:gd name="connsiteY13" fmla="*/ 1074057 h 3643085"/>
              <a:gd name="connsiteX14" fmla="*/ 1553029 w 2779486"/>
              <a:gd name="connsiteY14" fmla="*/ 1204685 h 3643085"/>
              <a:gd name="connsiteX15" fmla="*/ 1799772 w 2779486"/>
              <a:gd name="connsiteY15" fmla="*/ 1132114 h 3643085"/>
              <a:gd name="connsiteX16" fmla="*/ 1944915 w 2779486"/>
              <a:gd name="connsiteY16" fmla="*/ 1103085 h 3643085"/>
              <a:gd name="connsiteX17" fmla="*/ 2090058 w 2779486"/>
              <a:gd name="connsiteY17" fmla="*/ 1306285 h 3643085"/>
              <a:gd name="connsiteX18" fmla="*/ 2075543 w 2779486"/>
              <a:gd name="connsiteY18" fmla="*/ 1596571 h 3643085"/>
              <a:gd name="connsiteX19" fmla="*/ 1378858 w 2779486"/>
              <a:gd name="connsiteY19" fmla="*/ 1596571 h 3643085"/>
              <a:gd name="connsiteX20" fmla="*/ 1335315 w 2779486"/>
              <a:gd name="connsiteY20" fmla="*/ 1625600 h 3643085"/>
              <a:gd name="connsiteX21" fmla="*/ 1451429 w 2779486"/>
              <a:gd name="connsiteY21" fmla="*/ 1698171 h 3643085"/>
              <a:gd name="connsiteX22" fmla="*/ 1248229 w 2779486"/>
              <a:gd name="connsiteY22" fmla="*/ 2046514 h 3643085"/>
              <a:gd name="connsiteX23" fmla="*/ 1262743 w 2779486"/>
              <a:gd name="connsiteY23" fmla="*/ 2162628 h 3643085"/>
              <a:gd name="connsiteX24" fmla="*/ 1146629 w 2779486"/>
              <a:gd name="connsiteY24" fmla="*/ 2423885 h 3643085"/>
              <a:gd name="connsiteX25" fmla="*/ 769258 w 2779486"/>
              <a:gd name="connsiteY25" fmla="*/ 2859314 h 3643085"/>
              <a:gd name="connsiteX26" fmla="*/ 522515 w 2779486"/>
              <a:gd name="connsiteY26" fmla="*/ 3207657 h 3643085"/>
              <a:gd name="connsiteX27" fmla="*/ 101600 w 2779486"/>
              <a:gd name="connsiteY27" fmla="*/ 3512457 h 3643085"/>
              <a:gd name="connsiteX28" fmla="*/ 0 w 2779486"/>
              <a:gd name="connsiteY28" fmla="*/ 3643085 h 364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779486" h="3643085">
                <a:moveTo>
                  <a:pt x="2714172" y="0"/>
                </a:moveTo>
                <a:cubicBezTo>
                  <a:pt x="2746829" y="27819"/>
                  <a:pt x="2779486" y="55638"/>
                  <a:pt x="2757715" y="116114"/>
                </a:cubicBezTo>
                <a:cubicBezTo>
                  <a:pt x="2735944" y="176590"/>
                  <a:pt x="2629505" y="314476"/>
                  <a:pt x="2583543" y="362857"/>
                </a:cubicBezTo>
                <a:cubicBezTo>
                  <a:pt x="2537581" y="411238"/>
                  <a:pt x="2506134" y="377371"/>
                  <a:pt x="2481943" y="406400"/>
                </a:cubicBezTo>
                <a:cubicBezTo>
                  <a:pt x="2457752" y="435429"/>
                  <a:pt x="2486781" y="476552"/>
                  <a:pt x="2438400" y="537028"/>
                </a:cubicBezTo>
                <a:cubicBezTo>
                  <a:pt x="2390019" y="597504"/>
                  <a:pt x="2230363" y="718457"/>
                  <a:pt x="2191658" y="769257"/>
                </a:cubicBezTo>
                <a:cubicBezTo>
                  <a:pt x="2152953" y="820057"/>
                  <a:pt x="2208591" y="815219"/>
                  <a:pt x="2206172" y="841828"/>
                </a:cubicBezTo>
                <a:cubicBezTo>
                  <a:pt x="2203753" y="868438"/>
                  <a:pt x="2189238" y="902305"/>
                  <a:pt x="2177143" y="928914"/>
                </a:cubicBezTo>
                <a:cubicBezTo>
                  <a:pt x="2165048" y="955523"/>
                  <a:pt x="2184400" y="986971"/>
                  <a:pt x="2133600" y="1001485"/>
                </a:cubicBezTo>
                <a:cubicBezTo>
                  <a:pt x="2082800" y="1015999"/>
                  <a:pt x="1947333" y="996647"/>
                  <a:pt x="1872343" y="1016000"/>
                </a:cubicBezTo>
                <a:cubicBezTo>
                  <a:pt x="1797353" y="1035353"/>
                  <a:pt x="1736877" y="1095829"/>
                  <a:pt x="1683658" y="1117600"/>
                </a:cubicBezTo>
                <a:cubicBezTo>
                  <a:pt x="1630439" y="1139371"/>
                  <a:pt x="1586896" y="1165980"/>
                  <a:pt x="1553029" y="1146628"/>
                </a:cubicBezTo>
                <a:cubicBezTo>
                  <a:pt x="1519162" y="1127276"/>
                  <a:pt x="1507067" y="1013580"/>
                  <a:pt x="1480458" y="1001485"/>
                </a:cubicBezTo>
                <a:cubicBezTo>
                  <a:pt x="1453849" y="989390"/>
                  <a:pt x="1381277" y="1040190"/>
                  <a:pt x="1393372" y="1074057"/>
                </a:cubicBezTo>
                <a:cubicBezTo>
                  <a:pt x="1405467" y="1107924"/>
                  <a:pt x="1485296" y="1195009"/>
                  <a:pt x="1553029" y="1204685"/>
                </a:cubicBezTo>
                <a:cubicBezTo>
                  <a:pt x="1620762" y="1214361"/>
                  <a:pt x="1734458" y="1149047"/>
                  <a:pt x="1799772" y="1132114"/>
                </a:cubicBezTo>
                <a:cubicBezTo>
                  <a:pt x="1865086" y="1115181"/>
                  <a:pt x="1896534" y="1074057"/>
                  <a:pt x="1944915" y="1103085"/>
                </a:cubicBezTo>
                <a:cubicBezTo>
                  <a:pt x="1993296" y="1132113"/>
                  <a:pt x="2068287" y="1224037"/>
                  <a:pt x="2090058" y="1306285"/>
                </a:cubicBezTo>
                <a:cubicBezTo>
                  <a:pt x="2111829" y="1388533"/>
                  <a:pt x="2194076" y="1548190"/>
                  <a:pt x="2075543" y="1596571"/>
                </a:cubicBezTo>
                <a:cubicBezTo>
                  <a:pt x="1957010" y="1644952"/>
                  <a:pt x="1502229" y="1591733"/>
                  <a:pt x="1378858" y="1596571"/>
                </a:cubicBezTo>
                <a:cubicBezTo>
                  <a:pt x="1255487" y="1601409"/>
                  <a:pt x="1323220" y="1608667"/>
                  <a:pt x="1335315" y="1625600"/>
                </a:cubicBezTo>
                <a:cubicBezTo>
                  <a:pt x="1347410" y="1642533"/>
                  <a:pt x="1465943" y="1628019"/>
                  <a:pt x="1451429" y="1698171"/>
                </a:cubicBezTo>
                <a:cubicBezTo>
                  <a:pt x="1436915" y="1768323"/>
                  <a:pt x="1279677" y="1969105"/>
                  <a:pt x="1248229" y="2046514"/>
                </a:cubicBezTo>
                <a:cubicBezTo>
                  <a:pt x="1216781" y="2123923"/>
                  <a:pt x="1279676" y="2099733"/>
                  <a:pt x="1262743" y="2162628"/>
                </a:cubicBezTo>
                <a:cubicBezTo>
                  <a:pt x="1245810" y="2225523"/>
                  <a:pt x="1228876" y="2307771"/>
                  <a:pt x="1146629" y="2423885"/>
                </a:cubicBezTo>
                <a:cubicBezTo>
                  <a:pt x="1064382" y="2539999"/>
                  <a:pt x="873277" y="2728685"/>
                  <a:pt x="769258" y="2859314"/>
                </a:cubicBezTo>
                <a:cubicBezTo>
                  <a:pt x="665239" y="2989943"/>
                  <a:pt x="633791" y="3098800"/>
                  <a:pt x="522515" y="3207657"/>
                </a:cubicBezTo>
                <a:cubicBezTo>
                  <a:pt x="411239" y="3316514"/>
                  <a:pt x="188686" y="3439886"/>
                  <a:pt x="101600" y="3512457"/>
                </a:cubicBezTo>
                <a:cubicBezTo>
                  <a:pt x="14514" y="3585028"/>
                  <a:pt x="7257" y="3614056"/>
                  <a:pt x="0" y="3643085"/>
                </a:cubicBezTo>
              </a:path>
            </a:pathLst>
          </a:custGeom>
          <a:ln>
            <a:solidFill>
              <a:srgbClr val="FF0000"/>
            </a:solidFill>
          </a:ln>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12" name="Freeform 11"/>
          <p:cNvSpPr/>
          <p:nvPr/>
        </p:nvSpPr>
        <p:spPr>
          <a:xfrm>
            <a:off x="10827657" y="1407886"/>
            <a:ext cx="1364343" cy="58057"/>
          </a:xfrm>
          <a:custGeom>
            <a:avLst/>
            <a:gdLst>
              <a:gd name="connsiteX0" fmla="*/ 1364343 w 1364343"/>
              <a:gd name="connsiteY0" fmla="*/ 58057 h 58057"/>
              <a:gd name="connsiteX1" fmla="*/ 0 w 1364343"/>
              <a:gd name="connsiteY1" fmla="*/ 0 h 58057"/>
            </a:gdLst>
            <a:ahLst/>
            <a:cxnLst>
              <a:cxn ang="0">
                <a:pos x="connsiteX0" y="connsiteY0"/>
              </a:cxn>
              <a:cxn ang="0">
                <a:pos x="connsiteX1" y="connsiteY1"/>
              </a:cxn>
            </a:cxnLst>
            <a:rect l="l" t="t" r="r" b="b"/>
            <a:pathLst>
              <a:path w="1364343" h="58057">
                <a:moveTo>
                  <a:pt x="1364343" y="58057"/>
                </a:moveTo>
                <a:lnTo>
                  <a:pt x="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1056</TotalTime>
  <Words>639</Words>
  <Application>Microsoft Office PowerPoint</Application>
  <PresentationFormat>On-screen Show (4:3)</PresentationFormat>
  <Paragraphs>53</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Paper</vt:lpstr>
      <vt:lpstr>Assassination of Abraham Lincoln</vt:lpstr>
      <vt:lpstr>Slide 2</vt:lpstr>
      <vt:lpstr>John Wilkes Booth</vt:lpstr>
      <vt:lpstr>John Wilkes Booth Tries to  Get  Revenge on Lincoln</vt:lpstr>
      <vt:lpstr>John Wilkes Booth Kills Lincoln</vt:lpstr>
      <vt:lpstr>Slide 6</vt:lpstr>
      <vt:lpstr>Lincoln’s Death</vt:lpstr>
      <vt:lpstr>Capturing of John Wilkes Booth</vt:lpstr>
      <vt:lpstr>Slide 9</vt:lpstr>
      <vt:lpstr>Affect on the Nation</vt:lpstr>
      <vt:lpstr>Slide 11</vt:lpstr>
      <vt:lpstr>Affect on the North</vt:lpstr>
      <vt:lpstr>Affect on the South</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Assassination of Lincoln</dc:title>
  <dc:creator>PVI Student</dc:creator>
  <cp:lastModifiedBy>PV</cp:lastModifiedBy>
  <cp:revision>51</cp:revision>
  <dcterms:created xsi:type="dcterms:W3CDTF">2011-06-02T12:17:50Z</dcterms:created>
  <dcterms:modified xsi:type="dcterms:W3CDTF">2011-06-08T11:55:56Z</dcterms:modified>
</cp:coreProperties>
</file>